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59" r:id="rId2"/>
    <p:sldId id="364" r:id="rId3"/>
    <p:sldId id="360" r:id="rId4"/>
    <p:sldId id="361" r:id="rId5"/>
    <p:sldId id="362" r:id="rId6"/>
    <p:sldId id="3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RRIOT\Desktop\FNE\Copie%20de%20Data_FNE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RRIOT\Desktop\FNE\Copie%20de%20Data_FNE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RRIOT\Desktop\FNE\Copie%20de%20Data_FNE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RRIOT\Desktop\FNE\Copie%20de%20Data_FNE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9EB-4E73-A486-F67B815533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EB-4E73-A486-F67B815533D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9EB-4E73-A486-F67B815533D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9EB-4E73-A486-F67B815533D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Feuil3!$E$17:$E$20</c:f>
              <c:strCache>
                <c:ptCount val="4"/>
                <c:pt idx="0">
                  <c:v>COORDINATION ET SENSIBILISATION</c:v>
                </c:pt>
                <c:pt idx="1">
                  <c:v>INGENIERIE</c:v>
                </c:pt>
                <c:pt idx="2">
                  <c:v>ACCOMPAGNEMENTS</c:v>
                </c:pt>
                <c:pt idx="3">
                  <c:v>EQUIPEMENTS NUMERIQUES</c:v>
                </c:pt>
              </c:strCache>
            </c:strRef>
          </c:cat>
          <c:val>
            <c:numRef>
              <c:f>Feuil3!$H$17:$H$20</c:f>
            </c:numRef>
          </c:val>
          <c:extLst>
            <c:ext xmlns:c16="http://schemas.microsoft.com/office/drawing/2014/chart" uri="{C3380CC4-5D6E-409C-BE32-E72D297353CC}">
              <c16:uniqueId val="{00000008-89EB-4E73-A486-F67B815533D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9EB-4E73-A486-F67B815533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EB-4E73-A486-F67B815533D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9EB-4E73-A486-F67B815533D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9EB-4E73-A486-F67B815533D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sng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Feuil3!$E$17:$E$20</c:f>
              <c:strCache>
                <c:ptCount val="4"/>
                <c:pt idx="0">
                  <c:v>COORDINATION ET SENSIBILISATION</c:v>
                </c:pt>
                <c:pt idx="1">
                  <c:v>INGENIERIE</c:v>
                </c:pt>
                <c:pt idx="2">
                  <c:v>ACCOMPAGNEMENTS</c:v>
                </c:pt>
                <c:pt idx="3">
                  <c:v>EQUIPEMENTS NUMERIQUES</c:v>
                </c:pt>
              </c:strCache>
            </c:strRef>
          </c:cat>
          <c:val>
            <c:numRef>
              <c:f>Feuil3!$H$17:$H$20</c:f>
            </c:numRef>
          </c:val>
          <c:extLst>
            <c:ext xmlns:c16="http://schemas.microsoft.com/office/drawing/2014/chart" uri="{C3380CC4-5D6E-409C-BE32-E72D297353CC}">
              <c16:uniqueId val="{00000008-89EB-4E73-A486-F67B815533D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sng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0" u="sng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Feuil3!$U$218:$U$226</c:f>
              <c:strCache>
                <c:ptCount val="9"/>
                <c:pt idx="0">
                  <c:v>FINANCER L'INCLUSION NUMERIQUE</c:v>
                </c:pt>
                <c:pt idx="1">
                  <c:v>FAVORISER L'EQUIPEMENT ET LA CONNECTIVITE DE TOUS</c:v>
                </c:pt>
                <c:pt idx="2">
                  <c:v>COMMUNIQUER AUPRÈS DU GRAND PUBLIC</c:v>
                </c:pt>
                <c:pt idx="3">
                  <c:v>ETUDIER ET EVALUER</c:v>
                </c:pt>
                <c:pt idx="4">
                  <c:v>RECONDITIONNEMENT</c:v>
                </c:pt>
                <c:pt idx="5">
                  <c:v>OUTILLER LA MEDIATION NUMERIQUE</c:v>
                </c:pt>
                <c:pt idx="6">
                  <c:v>ACCOMPAGNER LES PUBLICS DANS LE DEVT DE LEURS COMP NUM DE BASE</c:v>
                </c:pt>
                <c:pt idx="7">
                  <c:v>SENSIBILISER ET FORMER LES PROFESSIONNELS ET ELUS</c:v>
                </c:pt>
                <c:pt idx="8">
                  <c:v>COORDONNER LES ACTIONS D'INCLUSION NUMÉRIQUE</c:v>
                </c:pt>
              </c:strCache>
            </c:strRef>
          </c:cat>
          <c:val>
            <c:numRef>
              <c:f>Feuil3!$V$218:$V$226</c:f>
              <c:numCache>
                <c:formatCode>General</c:formatCode>
                <c:ptCount val="9"/>
                <c:pt idx="0">
                  <c:v>43</c:v>
                </c:pt>
                <c:pt idx="1">
                  <c:v>50</c:v>
                </c:pt>
                <c:pt idx="2">
                  <c:v>51</c:v>
                </c:pt>
                <c:pt idx="3">
                  <c:v>54</c:v>
                </c:pt>
                <c:pt idx="4">
                  <c:v>57</c:v>
                </c:pt>
                <c:pt idx="5">
                  <c:v>63</c:v>
                </c:pt>
                <c:pt idx="6">
                  <c:v>66</c:v>
                </c:pt>
                <c:pt idx="7">
                  <c:v>69</c:v>
                </c:pt>
                <c:pt idx="8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94-4C26-8D7D-1D39FF68987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88553808"/>
        <c:axId val="1163099232"/>
      </c:barChart>
      <c:catAx>
        <c:axId val="1188553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3099232"/>
        <c:crosses val="autoZero"/>
        <c:auto val="1"/>
        <c:lblAlgn val="ctr"/>
        <c:lblOffset val="100"/>
        <c:noMultiLvlLbl val="0"/>
      </c:catAx>
      <c:valAx>
        <c:axId val="11630992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855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Feuil3!$X$237:$X$241</c:f>
              <c:strCache>
                <c:ptCount val="5"/>
                <c:pt idx="0">
                  <c:v>AUTRES SUJETS THEMATIQUES</c:v>
                </c:pt>
                <c:pt idx="1">
                  <c:v>RENFORCER LES ACCOMPAGNEMENTS CYBER, IA ET EMI</c:v>
                </c:pt>
                <c:pt idx="2">
                  <c:v>ACCOMPAGNER LA PARENTALITE ET LA JEUNESSE</c:v>
                </c:pt>
                <c:pt idx="3">
                  <c:v>ALLER-VERS ET FACILITER L'ACCES AUX DROITS</c:v>
                </c:pt>
                <c:pt idx="4">
                  <c:v>ACCOMPAGNER LES PUBLICS DANS LE DEVT DE LEURS COMP NUM DE BASE</c:v>
                </c:pt>
              </c:strCache>
            </c:strRef>
          </c:cat>
          <c:val>
            <c:numRef>
              <c:f>Feuil3!$Y$237:$Y$241</c:f>
              <c:numCache>
                <c:formatCode>General</c:formatCode>
                <c:ptCount val="5"/>
                <c:pt idx="0">
                  <c:v>12</c:v>
                </c:pt>
                <c:pt idx="1">
                  <c:v>21</c:v>
                </c:pt>
                <c:pt idx="2">
                  <c:v>23</c:v>
                </c:pt>
                <c:pt idx="3">
                  <c:v>47</c:v>
                </c:pt>
                <c:pt idx="4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DD-4709-AE95-B6E23BEF08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96088160"/>
        <c:axId val="871738912"/>
      </c:barChart>
      <c:catAx>
        <c:axId val="996088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1738912"/>
        <c:crosses val="autoZero"/>
        <c:auto val="1"/>
        <c:lblAlgn val="ctr"/>
        <c:lblOffset val="100"/>
        <c:noMultiLvlLbl val="0"/>
      </c:catAx>
      <c:valAx>
        <c:axId val="871738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608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0B667-43FC-4BC0-9070-C362E4DE598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879A9-8FC2-49C8-850B-D572F17832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32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" name="Google Shape;308;g2cb8977423e_0_270:notes"/>
          <p:cNvSpPr txBox="1">
            <a:spLocks noGrp="1"/>
          </p:cNvSpPr>
          <p:nvPr>
            <p:ph type="body" idx="1"/>
          </p:nvPr>
        </p:nvSpPr>
        <p:spPr bwMode="auto">
          <a:xfrm>
            <a:off x="1625600" y="4400550"/>
            <a:ext cx="130047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/>
              <a:t>Clémence</a:t>
            </a:r>
            <a:endParaRPr/>
          </a:p>
        </p:txBody>
      </p:sp>
      <p:sp>
        <p:nvSpPr>
          <p:cNvPr id="309" name="Google Shape;309;g2cb8977423e_0_27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5384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0623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" name="Google Shape;308;g2cb8977423e_0_270:notes"/>
          <p:cNvSpPr txBox="1">
            <a:spLocks noGrp="1"/>
          </p:cNvSpPr>
          <p:nvPr>
            <p:ph type="body" idx="1"/>
          </p:nvPr>
        </p:nvSpPr>
        <p:spPr bwMode="auto">
          <a:xfrm>
            <a:off x="1625600" y="4400550"/>
            <a:ext cx="130047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/>
              <a:t>Clémence</a:t>
            </a:r>
            <a:endParaRPr/>
          </a:p>
        </p:txBody>
      </p:sp>
      <p:sp>
        <p:nvSpPr>
          <p:cNvPr id="309" name="Google Shape;309;g2cb8977423e_0_27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5384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5706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F4B51-9AD7-4AE7-8DE2-EDEA40F46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CCB458-C840-4BF0-8FA3-CEFF5A8F1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893C15-FEBB-4952-AD18-F01CDA663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24984E-C67C-4BE1-A174-6ECBA14C8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22311B-67B1-4B65-84B7-E296BF995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9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6F2E6-5E1C-4407-A69F-C0C498BBB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9DAE861-8783-40B2-B326-CCD1F9F37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59B5F7-6701-4B4B-8608-B4031C3D6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AFFCA8-582B-4AFE-88E2-A5C268C8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6F5C71-FBEA-4097-B731-32D84F8C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7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F2EE9F1-2982-480F-B314-0FBF78809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590467-FE50-4058-A125-D6B1B2FB1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9FF9B5-7720-40E5-8851-2B3FAD8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B7823E-7AF8-4907-857D-09BEFDDF0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05F1E5-403D-4B4D-B1B3-D09DE010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2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le Only" type="obj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title"/>
          </p:nvPr>
        </p:nvSpPr>
        <p:spPr bwMode="auto">
          <a:xfrm>
            <a:off x="750388" y="2686218"/>
            <a:ext cx="10691225" cy="2156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25" b="1" i="0">
                <a:solidFill>
                  <a:srgbClr val="FCCD00"/>
                </a:solidFill>
                <a:latin typeface="Arial"/>
                <a:ea typeface="Arial"/>
                <a:cs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ftr" idx="11"/>
          </p:nvPr>
        </p:nvSpPr>
        <p:spPr bwMode="auto">
          <a:xfrm>
            <a:off x="4145280" y="6377940"/>
            <a:ext cx="390144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 bwMode="auto">
          <a:xfrm>
            <a:off x="609600" y="6377940"/>
            <a:ext cx="280416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 bwMode="auto">
          <a:xfrm>
            <a:off x="8778240" y="6377940"/>
            <a:ext cx="280416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fld id="{00000000-1234-1234-1234-12341234123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34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AA86E4-7C99-4C09-BADF-610BEF07F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492451-3A08-4C2B-A9A7-DADA0999B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698B90-5DE4-465D-972D-DABD772E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CCEC7E-595B-4772-BB92-96695480C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256619-D4BC-40BE-ADE1-9105A8F8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3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303CC2-3DFC-4B2E-BFE4-24EC6AD7E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2F671D-04D0-4C9C-B8A5-A15C18141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D5785-2CA5-4B06-9D70-D49143070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3C0FAC-36C9-4976-9BEE-561A578E3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9C5E23-CE61-4DE2-8228-94879059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6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C5D621-E0C2-442F-AEC6-9F53829B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936757-3D18-4E34-A527-4C34AC1EA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D549D8-C9CC-41EB-BF7D-D214E60A3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11C06E-5F4D-465B-B138-3B877CF0D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9BC48E-046D-40C9-A8A1-4217F6348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53CFB7-781F-4885-80A8-7B5FEA68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5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9B7C6-EBE8-4BC7-A068-167A9EBFC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B6EED-08EA-48E1-93C9-2A0D773F0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D9371A-68DD-4184-945F-2784B8C3C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C11141-3933-44E2-BF9D-D6638BDE8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E9A9B19-B4FF-479B-A7AF-CC6EA4F30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1B8BAE0-5BB0-4839-868C-F9E7B555A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6CB9FB-2E24-41CD-AFF5-86FD073C7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FA7863D-4755-4CED-BEB9-4208BC89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4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CE9C2F-3130-4D7A-B906-02FD6DEAA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2BB34C-4637-4330-A845-5D3827C80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402130D-ABAA-49FD-9745-3CB8409E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EE2A1-860F-4066-9713-760300557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5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310BF12-6555-46CD-8E6B-DABF0D6F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D615FA-31B6-4D3F-80FE-A5BA2AF2F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DC2344-41FE-4970-88B4-E5A4FF33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9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D2A19-0CC2-4128-A0B3-FCD99B24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7129FB-594B-4431-B07C-5B4879672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2CBF92-EA6D-4B37-8730-3E730BEE4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4EE896-2383-4162-98A5-E4042FD9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763DCB-AB3D-4B38-A55A-F3248D58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58FFB3-1512-4B85-A6FB-6E0A6724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1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AA84B-2B91-4615-82DD-97D41FDEF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6CB9B51-D947-460A-8A77-F6ED13270D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42B4BF-1C60-4068-B245-48345A827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A5C34F-E3DF-4669-B994-662AB314B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95F799-7661-4BEB-AD65-6B8A28BE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E9989F-CFEA-490D-9151-27EF0387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1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E99C14-43B3-42BF-9BE8-E986ED7D7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34060B-0492-4D29-8AA4-5A3D421D2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5F2C54-F430-4787-ABD1-70FCCBD9F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A6A1A-F3EE-4B9B-BBFB-9CB491D2E94A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9721DE-5AD7-4C7D-97BF-97F486D23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CCC0F1-CFF6-4942-916E-0F468E9F9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6FA55-FFD6-40FF-BF70-BE33E67454F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9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1" name="Google Shape;311;g2cb8977423e_0_270"/>
          <p:cNvSpPr/>
          <p:nvPr/>
        </p:nvSpPr>
        <p:spPr bwMode="auto">
          <a:xfrm>
            <a:off x="1259704" y="441581"/>
            <a:ext cx="10669050" cy="6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defTabSz="685800">
              <a:buClr>
                <a:srgbClr val="000000"/>
              </a:buClr>
              <a:buSzPts val="1100"/>
              <a:defRPr/>
            </a:pPr>
            <a:r>
              <a:rPr lang="fr-FR" sz="3188" b="1" kern="0" dirty="0">
                <a:solidFill>
                  <a:srgbClr val="000091"/>
                </a:solidFill>
                <a:latin typeface="Marianne"/>
                <a:cs typeface="Calibri"/>
              </a:rPr>
              <a:t>Analyse des feuilles de route par thématiques d’action</a:t>
            </a:r>
            <a:endParaRPr sz="105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defTabSz="685800">
              <a:buClr>
                <a:srgbClr val="000000"/>
              </a:buClr>
              <a:buSzPts val="1100"/>
              <a:defRPr/>
            </a:pPr>
            <a:endParaRPr lang="fr-FR" sz="3000" b="1" kern="0" dirty="0">
              <a:solidFill>
                <a:srgbClr val="000091"/>
              </a:solidFill>
              <a:latin typeface="Marianne Medium"/>
              <a:cs typeface="Arial"/>
            </a:endParaRPr>
          </a:p>
        </p:txBody>
      </p:sp>
      <p:grpSp>
        <p:nvGrpSpPr>
          <p:cNvPr id="3" name="Google Shape;92;p1"/>
          <p:cNvGrpSpPr/>
          <p:nvPr/>
        </p:nvGrpSpPr>
        <p:grpSpPr bwMode="auto">
          <a:xfrm>
            <a:off x="263248" y="455563"/>
            <a:ext cx="773156" cy="817867"/>
            <a:chOff x="845064" y="548305"/>
            <a:chExt cx="1302672" cy="1378004"/>
          </a:xfrm>
        </p:grpSpPr>
        <p:sp>
          <p:nvSpPr>
            <p:cNvPr id="4" name="Google Shape;93;p1"/>
            <p:cNvSpPr/>
            <p:nvPr/>
          </p:nvSpPr>
          <p:spPr bwMode="auto">
            <a:xfrm>
              <a:off x="925361" y="647420"/>
              <a:ext cx="1222375" cy="1278889"/>
            </a:xfrm>
            <a:custGeom>
              <a:avLst/>
              <a:gdLst/>
              <a:ahLst/>
              <a:cxnLst/>
              <a:rect l="l" t="t" r="r" b="b"/>
              <a:pathLst>
                <a:path w="1222375" h="1278889" extrusionOk="0">
                  <a:moveTo>
                    <a:pt x="1222260" y="0"/>
                  </a:moveTo>
                  <a:lnTo>
                    <a:pt x="468744" y="48869"/>
                  </a:lnTo>
                  <a:lnTo>
                    <a:pt x="420167" y="54396"/>
                  </a:lnTo>
                  <a:lnTo>
                    <a:pt x="373142" y="64440"/>
                  </a:lnTo>
                  <a:lnTo>
                    <a:pt x="327888" y="78768"/>
                  </a:lnTo>
                  <a:lnTo>
                    <a:pt x="284623" y="97147"/>
                  </a:lnTo>
                  <a:lnTo>
                    <a:pt x="243564" y="119345"/>
                  </a:lnTo>
                  <a:lnTo>
                    <a:pt x="204930" y="145128"/>
                  </a:lnTo>
                  <a:lnTo>
                    <a:pt x="168940" y="174264"/>
                  </a:lnTo>
                  <a:lnTo>
                    <a:pt x="135812" y="206521"/>
                  </a:lnTo>
                  <a:lnTo>
                    <a:pt x="105763" y="241664"/>
                  </a:lnTo>
                  <a:lnTo>
                    <a:pt x="79013" y="279462"/>
                  </a:lnTo>
                  <a:lnTo>
                    <a:pt x="55780" y="319682"/>
                  </a:lnTo>
                  <a:lnTo>
                    <a:pt x="36281" y="362090"/>
                  </a:lnTo>
                  <a:lnTo>
                    <a:pt x="20735" y="406455"/>
                  </a:lnTo>
                  <a:lnTo>
                    <a:pt x="9361" y="452543"/>
                  </a:lnTo>
                  <a:lnTo>
                    <a:pt x="2376" y="500121"/>
                  </a:lnTo>
                  <a:lnTo>
                    <a:pt x="0" y="548957"/>
                  </a:lnTo>
                  <a:lnTo>
                    <a:pt x="0" y="1278775"/>
                  </a:lnTo>
                  <a:lnTo>
                    <a:pt x="724814" y="1278775"/>
                  </a:lnTo>
                  <a:lnTo>
                    <a:pt x="724814" y="758558"/>
                  </a:lnTo>
                  <a:lnTo>
                    <a:pt x="1222260" y="726313"/>
                  </a:lnTo>
                  <a:lnTo>
                    <a:pt x="1222260" y="0"/>
                  </a:lnTo>
                  <a:close/>
                </a:path>
              </a:pathLst>
            </a:custGeom>
            <a:solidFill>
              <a:srgbClr val="0C008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5" name="Google Shape;94;p1"/>
            <p:cNvSpPr/>
            <p:nvPr/>
          </p:nvSpPr>
          <p:spPr bwMode="auto">
            <a:xfrm>
              <a:off x="845064" y="548305"/>
              <a:ext cx="729615" cy="763269"/>
            </a:xfrm>
            <a:custGeom>
              <a:avLst/>
              <a:gdLst/>
              <a:ahLst/>
              <a:cxnLst/>
              <a:rect l="l" t="t" r="r" b="b"/>
              <a:pathLst>
                <a:path w="729615" h="763269" extrusionOk="0">
                  <a:moveTo>
                    <a:pt x="729068" y="0"/>
                  </a:moveTo>
                  <a:lnTo>
                    <a:pt x="279603" y="29146"/>
                  </a:lnTo>
                  <a:lnTo>
                    <a:pt x="233676" y="35725"/>
                  </a:lnTo>
                  <a:lnTo>
                    <a:pt x="190320" y="48988"/>
                  </a:lnTo>
                  <a:lnTo>
                    <a:pt x="150068" y="68365"/>
                  </a:lnTo>
                  <a:lnTo>
                    <a:pt x="113453" y="93289"/>
                  </a:lnTo>
                  <a:lnTo>
                    <a:pt x="81008" y="123190"/>
                  </a:lnTo>
                  <a:lnTo>
                    <a:pt x="53267" y="157499"/>
                  </a:lnTo>
                  <a:lnTo>
                    <a:pt x="30762" y="195650"/>
                  </a:lnTo>
                  <a:lnTo>
                    <a:pt x="14027" y="237072"/>
                  </a:lnTo>
                  <a:lnTo>
                    <a:pt x="3595" y="281197"/>
                  </a:lnTo>
                  <a:lnTo>
                    <a:pt x="0" y="327456"/>
                  </a:lnTo>
                  <a:lnTo>
                    <a:pt x="0" y="762787"/>
                  </a:lnTo>
                  <a:lnTo>
                    <a:pt x="432346" y="762787"/>
                  </a:lnTo>
                  <a:lnTo>
                    <a:pt x="432346" y="452488"/>
                  </a:lnTo>
                  <a:lnTo>
                    <a:pt x="729068" y="433247"/>
                  </a:lnTo>
                  <a:lnTo>
                    <a:pt x="729068" y="0"/>
                  </a:lnTo>
                  <a:close/>
                </a:path>
              </a:pathLst>
            </a:custGeom>
            <a:solidFill>
              <a:srgbClr val="615FE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1069307" y="152829"/>
            <a:ext cx="871556" cy="553606"/>
          </a:xfrm>
          <a:prstGeom prst="rect">
            <a:avLst/>
          </a:prstGeom>
        </p:spPr>
      </p:pic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23A6A0E6-B18F-4CF3-9C3F-DD65A044D3E6}"/>
              </a:ext>
            </a:extLst>
          </p:cNvPr>
          <p:cNvGraphicFramePr>
            <a:graphicFrameLocks/>
          </p:cNvGraphicFramePr>
          <p:nvPr/>
        </p:nvGraphicFramePr>
        <p:xfrm>
          <a:off x="1964541" y="1273430"/>
          <a:ext cx="8262918" cy="3726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46B44E14-9554-4D2D-A7DB-616C14F1B918}"/>
              </a:ext>
            </a:extLst>
          </p:cNvPr>
          <p:cNvSpPr txBox="1"/>
          <p:nvPr/>
        </p:nvSpPr>
        <p:spPr>
          <a:xfrm>
            <a:off x="2665344" y="1343652"/>
            <a:ext cx="6296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Marianne" panose="02000000000000000000"/>
              </a:rPr>
              <a:t>84 feuilles de route analysées, comprenant 1278 actions</a:t>
            </a:r>
            <a:endParaRPr lang="en-US" sz="2000" b="1" dirty="0">
              <a:latin typeface="Marianne" panose="02000000000000000000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CCFFFE7F-01C3-4177-BA5A-D732C43FE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902421"/>
              </p:ext>
            </p:extLst>
          </p:nvPr>
        </p:nvGraphicFramePr>
        <p:xfrm>
          <a:off x="2257367" y="2222587"/>
          <a:ext cx="7112000" cy="334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0">
                  <a:extLst>
                    <a:ext uri="{9D8B030D-6E8A-4147-A177-3AD203B41FA5}">
                      <a16:colId xmlns:a16="http://schemas.microsoft.com/office/drawing/2014/main" val="4191032124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3026140488"/>
                    </a:ext>
                  </a:extLst>
                </a:gridCol>
              </a:tblGrid>
              <a:tr h="196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Blocs </a:t>
                      </a: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thématiques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Marianne" panose="0200000000000000000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Thématiques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409120"/>
                  </a:ext>
                </a:extLst>
              </a:tr>
              <a:tr h="22225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INGENIERIE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ETUDIER ET EVALUER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7417230"/>
                  </a:ext>
                </a:extLst>
              </a:tr>
              <a:tr h="177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OUTILLER LA MEDIATION NUMERIQUE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8706557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FINANCER LA MEDIATION NUMERIQUE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0581926"/>
                  </a:ext>
                </a:extLst>
              </a:tr>
              <a:tr h="19685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COORDINATION ET SENSIBILISATION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COORDONNER LES ACTIONS D'INCLUSION NUMERIQUE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9092663"/>
                  </a:ext>
                </a:extLst>
              </a:tr>
              <a:tr h="196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COMMUNIQUER AUPRES DU GRAND PUBLIC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8783283"/>
                  </a:ext>
                </a:extLst>
              </a:tr>
              <a:tr h="247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SENSIBILISER ET FORMER LES PROFESSIONNELS ET ELUS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6576953"/>
                  </a:ext>
                </a:extLst>
              </a:tr>
              <a:tr h="2476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EQUIPEMENTS NUMERIQUES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FAVORISER L'EQUIPEMENT ET LA CONNECTIVITE DE TOUS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7676245"/>
                  </a:ext>
                </a:extLst>
              </a:tr>
              <a:tr h="196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RECONDITIONNEMENT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32031596"/>
                  </a:ext>
                </a:extLst>
              </a:tr>
              <a:tr h="3937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ACCOMPAGNEMENTS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ACCOMPAGNER LES PUBLICS DANS LE DEVT DE LEURS COMP NUM DE BASE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7076488"/>
                  </a:ext>
                </a:extLst>
              </a:tr>
              <a:tr h="222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ALLER-VERS ET FACILITER L'ACCES AUX DROITS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5486237"/>
                  </a:ext>
                </a:extLst>
              </a:tr>
              <a:tr h="254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ACCOMPAGNER LA PARENTALITE ET LA JEUNESSE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26865297"/>
                  </a:ext>
                </a:extLst>
              </a:tr>
              <a:tr h="2222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kern="120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RENFORCER LES ACCOMPAGNEMENTS CYBER, IA ET EMI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844840"/>
                  </a:ext>
                </a:extLst>
              </a:tr>
              <a:tr h="254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Marianne" panose="02000000000000000000"/>
                          <a:ea typeface="+mn-ea"/>
                          <a:cs typeface="+mn-cs"/>
                        </a:rPr>
                        <a:t>AUTRES SUJETS THEMATIQUES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7434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596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1" name="Google Shape;311;g2cb8977423e_0_270"/>
          <p:cNvSpPr/>
          <p:nvPr/>
        </p:nvSpPr>
        <p:spPr bwMode="auto">
          <a:xfrm>
            <a:off x="1259704" y="441581"/>
            <a:ext cx="10669050" cy="6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defTabSz="685800">
              <a:buClr>
                <a:srgbClr val="000000"/>
              </a:buClr>
              <a:buSzPts val="1100"/>
              <a:defRPr/>
            </a:pPr>
            <a:r>
              <a:rPr lang="fr-FR" sz="3188" b="1" kern="0" dirty="0">
                <a:solidFill>
                  <a:srgbClr val="000091"/>
                </a:solidFill>
                <a:latin typeface="Marianne"/>
                <a:cs typeface="Calibri"/>
              </a:rPr>
              <a:t>Analyse des feuilles de route par thématiques d’action</a:t>
            </a:r>
            <a:endParaRPr sz="105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defTabSz="685800">
              <a:buClr>
                <a:srgbClr val="000000"/>
              </a:buClr>
              <a:buSzPts val="1100"/>
              <a:defRPr/>
            </a:pPr>
            <a:endParaRPr lang="fr-FR" sz="3000" b="1" kern="0" dirty="0">
              <a:solidFill>
                <a:srgbClr val="000091"/>
              </a:solidFill>
              <a:latin typeface="Marianne Medium"/>
              <a:cs typeface="Arial"/>
            </a:endParaRPr>
          </a:p>
        </p:txBody>
      </p:sp>
      <p:grpSp>
        <p:nvGrpSpPr>
          <p:cNvPr id="3" name="Google Shape;92;p1"/>
          <p:cNvGrpSpPr/>
          <p:nvPr/>
        </p:nvGrpSpPr>
        <p:grpSpPr bwMode="auto">
          <a:xfrm>
            <a:off x="263248" y="455563"/>
            <a:ext cx="773156" cy="817867"/>
            <a:chOff x="845064" y="548305"/>
            <a:chExt cx="1302672" cy="1378004"/>
          </a:xfrm>
        </p:grpSpPr>
        <p:sp>
          <p:nvSpPr>
            <p:cNvPr id="4" name="Google Shape;93;p1"/>
            <p:cNvSpPr/>
            <p:nvPr/>
          </p:nvSpPr>
          <p:spPr bwMode="auto">
            <a:xfrm>
              <a:off x="925361" y="647420"/>
              <a:ext cx="1222375" cy="1278889"/>
            </a:xfrm>
            <a:custGeom>
              <a:avLst/>
              <a:gdLst/>
              <a:ahLst/>
              <a:cxnLst/>
              <a:rect l="l" t="t" r="r" b="b"/>
              <a:pathLst>
                <a:path w="1222375" h="1278889" extrusionOk="0">
                  <a:moveTo>
                    <a:pt x="1222260" y="0"/>
                  </a:moveTo>
                  <a:lnTo>
                    <a:pt x="468744" y="48869"/>
                  </a:lnTo>
                  <a:lnTo>
                    <a:pt x="420167" y="54396"/>
                  </a:lnTo>
                  <a:lnTo>
                    <a:pt x="373142" y="64440"/>
                  </a:lnTo>
                  <a:lnTo>
                    <a:pt x="327888" y="78768"/>
                  </a:lnTo>
                  <a:lnTo>
                    <a:pt x="284623" y="97147"/>
                  </a:lnTo>
                  <a:lnTo>
                    <a:pt x="243564" y="119345"/>
                  </a:lnTo>
                  <a:lnTo>
                    <a:pt x="204930" y="145128"/>
                  </a:lnTo>
                  <a:lnTo>
                    <a:pt x="168940" y="174264"/>
                  </a:lnTo>
                  <a:lnTo>
                    <a:pt x="135812" y="206521"/>
                  </a:lnTo>
                  <a:lnTo>
                    <a:pt x="105763" y="241664"/>
                  </a:lnTo>
                  <a:lnTo>
                    <a:pt x="79013" y="279462"/>
                  </a:lnTo>
                  <a:lnTo>
                    <a:pt x="55780" y="319682"/>
                  </a:lnTo>
                  <a:lnTo>
                    <a:pt x="36281" y="362090"/>
                  </a:lnTo>
                  <a:lnTo>
                    <a:pt x="20735" y="406455"/>
                  </a:lnTo>
                  <a:lnTo>
                    <a:pt x="9361" y="452543"/>
                  </a:lnTo>
                  <a:lnTo>
                    <a:pt x="2376" y="500121"/>
                  </a:lnTo>
                  <a:lnTo>
                    <a:pt x="0" y="548957"/>
                  </a:lnTo>
                  <a:lnTo>
                    <a:pt x="0" y="1278775"/>
                  </a:lnTo>
                  <a:lnTo>
                    <a:pt x="724814" y="1278775"/>
                  </a:lnTo>
                  <a:lnTo>
                    <a:pt x="724814" y="758558"/>
                  </a:lnTo>
                  <a:lnTo>
                    <a:pt x="1222260" y="726313"/>
                  </a:lnTo>
                  <a:lnTo>
                    <a:pt x="1222260" y="0"/>
                  </a:lnTo>
                  <a:close/>
                </a:path>
              </a:pathLst>
            </a:custGeom>
            <a:solidFill>
              <a:srgbClr val="0C008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5" name="Google Shape;94;p1"/>
            <p:cNvSpPr/>
            <p:nvPr/>
          </p:nvSpPr>
          <p:spPr bwMode="auto">
            <a:xfrm>
              <a:off x="845064" y="548305"/>
              <a:ext cx="729615" cy="763269"/>
            </a:xfrm>
            <a:custGeom>
              <a:avLst/>
              <a:gdLst/>
              <a:ahLst/>
              <a:cxnLst/>
              <a:rect l="l" t="t" r="r" b="b"/>
              <a:pathLst>
                <a:path w="729615" h="763269" extrusionOk="0">
                  <a:moveTo>
                    <a:pt x="729068" y="0"/>
                  </a:moveTo>
                  <a:lnTo>
                    <a:pt x="279603" y="29146"/>
                  </a:lnTo>
                  <a:lnTo>
                    <a:pt x="233676" y="35725"/>
                  </a:lnTo>
                  <a:lnTo>
                    <a:pt x="190320" y="48988"/>
                  </a:lnTo>
                  <a:lnTo>
                    <a:pt x="150068" y="68365"/>
                  </a:lnTo>
                  <a:lnTo>
                    <a:pt x="113453" y="93289"/>
                  </a:lnTo>
                  <a:lnTo>
                    <a:pt x="81008" y="123190"/>
                  </a:lnTo>
                  <a:lnTo>
                    <a:pt x="53267" y="157499"/>
                  </a:lnTo>
                  <a:lnTo>
                    <a:pt x="30762" y="195650"/>
                  </a:lnTo>
                  <a:lnTo>
                    <a:pt x="14027" y="237072"/>
                  </a:lnTo>
                  <a:lnTo>
                    <a:pt x="3595" y="281197"/>
                  </a:lnTo>
                  <a:lnTo>
                    <a:pt x="0" y="327456"/>
                  </a:lnTo>
                  <a:lnTo>
                    <a:pt x="0" y="762787"/>
                  </a:lnTo>
                  <a:lnTo>
                    <a:pt x="432346" y="762787"/>
                  </a:lnTo>
                  <a:lnTo>
                    <a:pt x="432346" y="452488"/>
                  </a:lnTo>
                  <a:lnTo>
                    <a:pt x="729068" y="433247"/>
                  </a:lnTo>
                  <a:lnTo>
                    <a:pt x="729068" y="0"/>
                  </a:lnTo>
                  <a:close/>
                </a:path>
              </a:pathLst>
            </a:custGeom>
            <a:solidFill>
              <a:srgbClr val="615FE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1069307" y="152829"/>
            <a:ext cx="871556" cy="553606"/>
          </a:xfrm>
          <a:prstGeom prst="rect">
            <a:avLst/>
          </a:prstGeom>
        </p:spPr>
      </p:pic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23A6A0E6-B18F-4CF3-9C3F-DD65A044D3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479311"/>
              </p:ext>
            </p:extLst>
          </p:nvPr>
        </p:nvGraphicFramePr>
        <p:xfrm>
          <a:off x="1964541" y="1273430"/>
          <a:ext cx="8262918" cy="3726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A94D9A50-02E3-4422-8751-6B2AE528BDF2}"/>
              </a:ext>
            </a:extLst>
          </p:cNvPr>
          <p:cNvSpPr txBox="1"/>
          <p:nvPr/>
        </p:nvSpPr>
        <p:spPr>
          <a:xfrm>
            <a:off x="2586052" y="5780541"/>
            <a:ext cx="7019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C00000"/>
                </a:solidFill>
                <a:latin typeface="Marianne" panose="02000000000000000000"/>
              </a:rPr>
              <a:t>46% des actions remontées par des feuilles de route sont des actions de </a:t>
            </a:r>
            <a:r>
              <a:rPr lang="fr-FR" sz="2400" b="1" u="sng" dirty="0">
                <a:solidFill>
                  <a:srgbClr val="C00000"/>
                </a:solidFill>
                <a:latin typeface="Marianne" panose="02000000000000000000"/>
              </a:rPr>
              <a:t>coordination et sensibilisation</a:t>
            </a:r>
            <a:endParaRPr lang="en-US" sz="2400" b="1" u="sng" dirty="0">
              <a:solidFill>
                <a:srgbClr val="C00000"/>
              </a:solidFill>
              <a:latin typeface="Marianne" panose="0200000000000000000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7208B2D-665B-4F39-9E38-0CA61E2FA6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3562" y="2067242"/>
            <a:ext cx="8904875" cy="3576489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FF71E0B8-6044-4899-9E86-94E71A1CDF00}"/>
              </a:ext>
            </a:extLst>
          </p:cNvPr>
          <p:cNvSpPr txBox="1"/>
          <p:nvPr/>
        </p:nvSpPr>
        <p:spPr bwMode="auto">
          <a:xfrm>
            <a:off x="3619873" y="1659127"/>
            <a:ext cx="503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Marianne" panose="02000000000000000000"/>
              </a:rPr>
              <a:t>Répartition des actions par bloc thématique (en %)</a:t>
            </a:r>
            <a:endParaRPr lang="en-US" b="1" dirty="0">
              <a:latin typeface="Marianne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0041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C98A17-4A4E-4EEE-84D0-AC3AE99E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2" y="504069"/>
            <a:ext cx="11287254" cy="1061829"/>
          </a:xfrm>
        </p:spPr>
        <p:txBody>
          <a:bodyPr/>
          <a:lstStyle/>
          <a:p>
            <a: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  <a:t>Typologie d’actions relevées au sein des 84 feuilles de routes </a:t>
            </a:r>
            <a:b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</a:br>
            <a:b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</a:br>
            <a:endParaRPr lang="fr-FR" sz="2100" dirty="0">
              <a:solidFill>
                <a:srgbClr val="0C008B"/>
              </a:solidFill>
              <a:latin typeface="Marianne" panose="02000000000000000000" pitchFamily="50" charset="0"/>
            </a:endParaRPr>
          </a:p>
        </p:txBody>
      </p:sp>
      <p:grpSp>
        <p:nvGrpSpPr>
          <p:cNvPr id="3" name="Google Shape;92;p1">
            <a:extLst>
              <a:ext uri="{FF2B5EF4-FFF2-40B4-BE49-F238E27FC236}">
                <a16:creationId xmlns:a16="http://schemas.microsoft.com/office/drawing/2014/main" id="{A621FAA9-6936-402A-8AF0-8B2C56AE7A69}"/>
              </a:ext>
            </a:extLst>
          </p:cNvPr>
          <p:cNvGrpSpPr/>
          <p:nvPr/>
        </p:nvGrpSpPr>
        <p:grpSpPr bwMode="auto">
          <a:xfrm>
            <a:off x="425371" y="134634"/>
            <a:ext cx="773156" cy="817867"/>
            <a:chOff x="845064" y="548305"/>
            <a:chExt cx="1302672" cy="1378004"/>
          </a:xfrm>
        </p:grpSpPr>
        <p:sp>
          <p:nvSpPr>
            <p:cNvPr id="4" name="Google Shape;93;p1">
              <a:extLst>
                <a:ext uri="{FF2B5EF4-FFF2-40B4-BE49-F238E27FC236}">
                  <a16:creationId xmlns:a16="http://schemas.microsoft.com/office/drawing/2014/main" id="{58115936-2844-4349-A82B-674D5DA3D272}"/>
                </a:ext>
              </a:extLst>
            </p:cNvPr>
            <p:cNvSpPr/>
            <p:nvPr/>
          </p:nvSpPr>
          <p:spPr bwMode="auto">
            <a:xfrm>
              <a:off x="925361" y="647420"/>
              <a:ext cx="1222375" cy="1278889"/>
            </a:xfrm>
            <a:custGeom>
              <a:avLst/>
              <a:gdLst/>
              <a:ahLst/>
              <a:cxnLst/>
              <a:rect l="l" t="t" r="r" b="b"/>
              <a:pathLst>
                <a:path w="1222375" h="1278889" extrusionOk="0">
                  <a:moveTo>
                    <a:pt x="1222260" y="0"/>
                  </a:moveTo>
                  <a:lnTo>
                    <a:pt x="468744" y="48869"/>
                  </a:lnTo>
                  <a:lnTo>
                    <a:pt x="420167" y="54396"/>
                  </a:lnTo>
                  <a:lnTo>
                    <a:pt x="373142" y="64440"/>
                  </a:lnTo>
                  <a:lnTo>
                    <a:pt x="327888" y="78768"/>
                  </a:lnTo>
                  <a:lnTo>
                    <a:pt x="284623" y="97147"/>
                  </a:lnTo>
                  <a:lnTo>
                    <a:pt x="243564" y="119345"/>
                  </a:lnTo>
                  <a:lnTo>
                    <a:pt x="204930" y="145128"/>
                  </a:lnTo>
                  <a:lnTo>
                    <a:pt x="168940" y="174264"/>
                  </a:lnTo>
                  <a:lnTo>
                    <a:pt x="135812" y="206521"/>
                  </a:lnTo>
                  <a:lnTo>
                    <a:pt x="105763" y="241664"/>
                  </a:lnTo>
                  <a:lnTo>
                    <a:pt x="79013" y="279462"/>
                  </a:lnTo>
                  <a:lnTo>
                    <a:pt x="55780" y="319682"/>
                  </a:lnTo>
                  <a:lnTo>
                    <a:pt x="36281" y="362090"/>
                  </a:lnTo>
                  <a:lnTo>
                    <a:pt x="20735" y="406455"/>
                  </a:lnTo>
                  <a:lnTo>
                    <a:pt x="9361" y="452543"/>
                  </a:lnTo>
                  <a:lnTo>
                    <a:pt x="2376" y="500121"/>
                  </a:lnTo>
                  <a:lnTo>
                    <a:pt x="0" y="548957"/>
                  </a:lnTo>
                  <a:lnTo>
                    <a:pt x="0" y="1278775"/>
                  </a:lnTo>
                  <a:lnTo>
                    <a:pt x="724814" y="1278775"/>
                  </a:lnTo>
                  <a:lnTo>
                    <a:pt x="724814" y="758558"/>
                  </a:lnTo>
                  <a:lnTo>
                    <a:pt x="1222260" y="726313"/>
                  </a:lnTo>
                  <a:lnTo>
                    <a:pt x="1222260" y="0"/>
                  </a:lnTo>
                  <a:close/>
                </a:path>
              </a:pathLst>
            </a:custGeom>
            <a:solidFill>
              <a:srgbClr val="0C008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5" name="Google Shape;94;p1">
              <a:extLst>
                <a:ext uri="{FF2B5EF4-FFF2-40B4-BE49-F238E27FC236}">
                  <a16:creationId xmlns:a16="http://schemas.microsoft.com/office/drawing/2014/main" id="{1BD3C758-2437-4574-B9FE-76F372C96383}"/>
                </a:ext>
              </a:extLst>
            </p:cNvPr>
            <p:cNvSpPr/>
            <p:nvPr/>
          </p:nvSpPr>
          <p:spPr bwMode="auto">
            <a:xfrm>
              <a:off x="845064" y="548305"/>
              <a:ext cx="729615" cy="763269"/>
            </a:xfrm>
            <a:custGeom>
              <a:avLst/>
              <a:gdLst/>
              <a:ahLst/>
              <a:cxnLst/>
              <a:rect l="l" t="t" r="r" b="b"/>
              <a:pathLst>
                <a:path w="729615" h="763269" extrusionOk="0">
                  <a:moveTo>
                    <a:pt x="729068" y="0"/>
                  </a:moveTo>
                  <a:lnTo>
                    <a:pt x="279603" y="29146"/>
                  </a:lnTo>
                  <a:lnTo>
                    <a:pt x="233676" y="35725"/>
                  </a:lnTo>
                  <a:lnTo>
                    <a:pt x="190320" y="48988"/>
                  </a:lnTo>
                  <a:lnTo>
                    <a:pt x="150068" y="68365"/>
                  </a:lnTo>
                  <a:lnTo>
                    <a:pt x="113453" y="93289"/>
                  </a:lnTo>
                  <a:lnTo>
                    <a:pt x="81008" y="123190"/>
                  </a:lnTo>
                  <a:lnTo>
                    <a:pt x="53267" y="157499"/>
                  </a:lnTo>
                  <a:lnTo>
                    <a:pt x="30762" y="195650"/>
                  </a:lnTo>
                  <a:lnTo>
                    <a:pt x="14027" y="237072"/>
                  </a:lnTo>
                  <a:lnTo>
                    <a:pt x="3595" y="281197"/>
                  </a:lnTo>
                  <a:lnTo>
                    <a:pt x="0" y="327456"/>
                  </a:lnTo>
                  <a:lnTo>
                    <a:pt x="0" y="762787"/>
                  </a:lnTo>
                  <a:lnTo>
                    <a:pt x="432346" y="762787"/>
                  </a:lnTo>
                  <a:lnTo>
                    <a:pt x="432346" y="452488"/>
                  </a:lnTo>
                  <a:lnTo>
                    <a:pt x="729068" y="433247"/>
                  </a:lnTo>
                  <a:lnTo>
                    <a:pt x="729068" y="0"/>
                  </a:lnTo>
                  <a:close/>
                </a:path>
              </a:pathLst>
            </a:custGeom>
            <a:solidFill>
              <a:srgbClr val="615FE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CDBCB07F-DADD-4533-BA21-7216966581ED}"/>
              </a:ext>
            </a:extLst>
          </p:cNvPr>
          <p:cNvSpPr txBox="1"/>
          <p:nvPr/>
        </p:nvSpPr>
        <p:spPr>
          <a:xfrm>
            <a:off x="2153562" y="6013520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  <a:latin typeface="Marianne" panose="02000000000000000000"/>
              </a:rPr>
              <a:t>Les enjeux principaux retenus par les feuilles de route sont les actions de coordination, de sensibilisation et de formation des acteurs </a:t>
            </a:r>
            <a:endParaRPr lang="en-US" b="1" dirty="0">
              <a:solidFill>
                <a:srgbClr val="C00000"/>
              </a:solidFill>
              <a:latin typeface="Marianne" panose="0200000000000000000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1C9CD7A1-11B6-400A-B135-F100E5231B95}"/>
              </a:ext>
            </a:extLst>
          </p:cNvPr>
          <p:cNvGrpSpPr/>
          <p:nvPr/>
        </p:nvGrpSpPr>
        <p:grpSpPr>
          <a:xfrm>
            <a:off x="911424" y="1903442"/>
            <a:ext cx="10477164" cy="3942438"/>
            <a:chOff x="911424" y="2094634"/>
            <a:chExt cx="10477164" cy="3942438"/>
          </a:xfrm>
        </p:grpSpPr>
        <p:graphicFrame>
          <p:nvGraphicFramePr>
            <p:cNvPr id="7" name="Graphique 6">
              <a:extLst>
                <a:ext uri="{FF2B5EF4-FFF2-40B4-BE49-F238E27FC236}">
                  <a16:creationId xmlns:a16="http://schemas.microsoft.com/office/drawing/2014/main" id="{56AA16AF-66BA-4C63-91B0-152CE7DB444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02608052"/>
                </p:ext>
              </p:extLst>
            </p:nvPr>
          </p:nvGraphicFramePr>
          <p:xfrm>
            <a:off x="911424" y="2094634"/>
            <a:ext cx="10369152" cy="39424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84BFDDC-A872-471C-9EB5-91FF0E50F298}"/>
                </a:ext>
              </a:extLst>
            </p:cNvPr>
            <p:cNvSpPr/>
            <p:nvPr/>
          </p:nvSpPr>
          <p:spPr>
            <a:xfrm>
              <a:off x="1343472" y="2190562"/>
              <a:ext cx="10045116" cy="78183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5060D19C-5466-49CB-AACC-AE399214B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1069307" y="152829"/>
            <a:ext cx="871556" cy="553606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137556E-9EBB-40CC-96AA-EA7656C15ED6}"/>
              </a:ext>
            </a:extLst>
          </p:cNvPr>
          <p:cNvSpPr txBox="1"/>
          <p:nvPr/>
        </p:nvSpPr>
        <p:spPr bwMode="auto">
          <a:xfrm>
            <a:off x="2444761" y="1355309"/>
            <a:ext cx="7529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Marianne" panose="02000000000000000000"/>
              </a:rPr>
              <a:t>Nombre de feuilles de route proposant au moins une action, par thématique </a:t>
            </a:r>
            <a:endParaRPr lang="en-US" b="1" dirty="0">
              <a:latin typeface="Marianne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03990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C98A17-4A4E-4EEE-84D0-AC3AE99E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2" y="504069"/>
            <a:ext cx="11287254" cy="692497"/>
          </a:xfrm>
        </p:spPr>
        <p:txBody>
          <a:bodyPr/>
          <a:lstStyle/>
          <a:p>
            <a: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  <a:t>Focus -  Actions relatives à l'accompagnement des publics</a:t>
            </a:r>
            <a:b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</a:br>
            <a:endParaRPr lang="fr-FR" sz="2100" dirty="0">
              <a:solidFill>
                <a:srgbClr val="0C008B"/>
              </a:solidFill>
              <a:latin typeface="Marianne" panose="02000000000000000000" pitchFamily="50" charset="0"/>
            </a:endParaRPr>
          </a:p>
        </p:txBody>
      </p:sp>
      <p:grpSp>
        <p:nvGrpSpPr>
          <p:cNvPr id="3" name="Google Shape;92;p1">
            <a:extLst>
              <a:ext uri="{FF2B5EF4-FFF2-40B4-BE49-F238E27FC236}">
                <a16:creationId xmlns:a16="http://schemas.microsoft.com/office/drawing/2014/main" id="{A621FAA9-6936-402A-8AF0-8B2C56AE7A69}"/>
              </a:ext>
            </a:extLst>
          </p:cNvPr>
          <p:cNvGrpSpPr/>
          <p:nvPr/>
        </p:nvGrpSpPr>
        <p:grpSpPr bwMode="auto">
          <a:xfrm>
            <a:off x="425371" y="134634"/>
            <a:ext cx="773156" cy="817867"/>
            <a:chOff x="845064" y="548305"/>
            <a:chExt cx="1302672" cy="1378004"/>
          </a:xfrm>
        </p:grpSpPr>
        <p:sp>
          <p:nvSpPr>
            <p:cNvPr id="4" name="Google Shape;93;p1">
              <a:extLst>
                <a:ext uri="{FF2B5EF4-FFF2-40B4-BE49-F238E27FC236}">
                  <a16:creationId xmlns:a16="http://schemas.microsoft.com/office/drawing/2014/main" id="{58115936-2844-4349-A82B-674D5DA3D272}"/>
                </a:ext>
              </a:extLst>
            </p:cNvPr>
            <p:cNvSpPr/>
            <p:nvPr/>
          </p:nvSpPr>
          <p:spPr bwMode="auto">
            <a:xfrm>
              <a:off x="925361" y="647420"/>
              <a:ext cx="1222375" cy="1278889"/>
            </a:xfrm>
            <a:custGeom>
              <a:avLst/>
              <a:gdLst/>
              <a:ahLst/>
              <a:cxnLst/>
              <a:rect l="l" t="t" r="r" b="b"/>
              <a:pathLst>
                <a:path w="1222375" h="1278889" extrusionOk="0">
                  <a:moveTo>
                    <a:pt x="1222260" y="0"/>
                  </a:moveTo>
                  <a:lnTo>
                    <a:pt x="468744" y="48869"/>
                  </a:lnTo>
                  <a:lnTo>
                    <a:pt x="420167" y="54396"/>
                  </a:lnTo>
                  <a:lnTo>
                    <a:pt x="373142" y="64440"/>
                  </a:lnTo>
                  <a:lnTo>
                    <a:pt x="327888" y="78768"/>
                  </a:lnTo>
                  <a:lnTo>
                    <a:pt x="284623" y="97147"/>
                  </a:lnTo>
                  <a:lnTo>
                    <a:pt x="243564" y="119345"/>
                  </a:lnTo>
                  <a:lnTo>
                    <a:pt x="204930" y="145128"/>
                  </a:lnTo>
                  <a:lnTo>
                    <a:pt x="168940" y="174264"/>
                  </a:lnTo>
                  <a:lnTo>
                    <a:pt x="135812" y="206521"/>
                  </a:lnTo>
                  <a:lnTo>
                    <a:pt x="105763" y="241664"/>
                  </a:lnTo>
                  <a:lnTo>
                    <a:pt x="79013" y="279462"/>
                  </a:lnTo>
                  <a:lnTo>
                    <a:pt x="55780" y="319682"/>
                  </a:lnTo>
                  <a:lnTo>
                    <a:pt x="36281" y="362090"/>
                  </a:lnTo>
                  <a:lnTo>
                    <a:pt x="20735" y="406455"/>
                  </a:lnTo>
                  <a:lnTo>
                    <a:pt x="9361" y="452543"/>
                  </a:lnTo>
                  <a:lnTo>
                    <a:pt x="2376" y="500121"/>
                  </a:lnTo>
                  <a:lnTo>
                    <a:pt x="0" y="548957"/>
                  </a:lnTo>
                  <a:lnTo>
                    <a:pt x="0" y="1278775"/>
                  </a:lnTo>
                  <a:lnTo>
                    <a:pt x="724814" y="1278775"/>
                  </a:lnTo>
                  <a:lnTo>
                    <a:pt x="724814" y="758558"/>
                  </a:lnTo>
                  <a:lnTo>
                    <a:pt x="1222260" y="726313"/>
                  </a:lnTo>
                  <a:lnTo>
                    <a:pt x="1222260" y="0"/>
                  </a:lnTo>
                  <a:close/>
                </a:path>
              </a:pathLst>
            </a:custGeom>
            <a:solidFill>
              <a:srgbClr val="0C008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5" name="Google Shape;94;p1">
              <a:extLst>
                <a:ext uri="{FF2B5EF4-FFF2-40B4-BE49-F238E27FC236}">
                  <a16:creationId xmlns:a16="http://schemas.microsoft.com/office/drawing/2014/main" id="{1BD3C758-2437-4574-B9FE-76F372C96383}"/>
                </a:ext>
              </a:extLst>
            </p:cNvPr>
            <p:cNvSpPr/>
            <p:nvPr/>
          </p:nvSpPr>
          <p:spPr bwMode="auto">
            <a:xfrm>
              <a:off x="845064" y="548305"/>
              <a:ext cx="729615" cy="763269"/>
            </a:xfrm>
            <a:custGeom>
              <a:avLst/>
              <a:gdLst/>
              <a:ahLst/>
              <a:cxnLst/>
              <a:rect l="l" t="t" r="r" b="b"/>
              <a:pathLst>
                <a:path w="729615" h="763269" extrusionOk="0">
                  <a:moveTo>
                    <a:pt x="729068" y="0"/>
                  </a:moveTo>
                  <a:lnTo>
                    <a:pt x="279603" y="29146"/>
                  </a:lnTo>
                  <a:lnTo>
                    <a:pt x="233676" y="35725"/>
                  </a:lnTo>
                  <a:lnTo>
                    <a:pt x="190320" y="48988"/>
                  </a:lnTo>
                  <a:lnTo>
                    <a:pt x="150068" y="68365"/>
                  </a:lnTo>
                  <a:lnTo>
                    <a:pt x="113453" y="93289"/>
                  </a:lnTo>
                  <a:lnTo>
                    <a:pt x="81008" y="123190"/>
                  </a:lnTo>
                  <a:lnTo>
                    <a:pt x="53267" y="157499"/>
                  </a:lnTo>
                  <a:lnTo>
                    <a:pt x="30762" y="195650"/>
                  </a:lnTo>
                  <a:lnTo>
                    <a:pt x="14027" y="237072"/>
                  </a:lnTo>
                  <a:lnTo>
                    <a:pt x="3595" y="281197"/>
                  </a:lnTo>
                  <a:lnTo>
                    <a:pt x="0" y="327456"/>
                  </a:lnTo>
                  <a:lnTo>
                    <a:pt x="0" y="762787"/>
                  </a:lnTo>
                  <a:lnTo>
                    <a:pt x="432346" y="762787"/>
                  </a:lnTo>
                  <a:lnTo>
                    <a:pt x="432346" y="452488"/>
                  </a:lnTo>
                  <a:lnTo>
                    <a:pt x="729068" y="433247"/>
                  </a:lnTo>
                  <a:lnTo>
                    <a:pt x="729068" y="0"/>
                  </a:lnTo>
                  <a:close/>
                </a:path>
              </a:pathLst>
            </a:custGeom>
            <a:solidFill>
              <a:srgbClr val="615FE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8BCDAEBC-D5B1-4721-9E72-3093B0FD746F}"/>
              </a:ext>
            </a:extLst>
          </p:cNvPr>
          <p:cNvSpPr txBox="1"/>
          <p:nvPr/>
        </p:nvSpPr>
        <p:spPr>
          <a:xfrm>
            <a:off x="1968697" y="5930985"/>
            <a:ext cx="8748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Marianne" panose="02000000000000000000"/>
              </a:rPr>
              <a:t>Les thématiques d’accompagnement principales proposées par les feuilles de route se </a:t>
            </a:r>
            <a:r>
              <a:rPr lang="fr-FR" b="1" u="sng" dirty="0">
                <a:solidFill>
                  <a:srgbClr val="C00000"/>
                </a:solidFill>
                <a:latin typeface="Marianne" panose="02000000000000000000"/>
              </a:rPr>
              <a:t>concentrent sur « l’aller-vers » et l’accès aux droits, mais tendent à se diversifier</a:t>
            </a:r>
            <a:endParaRPr lang="en-US" b="1" u="sng" dirty="0">
              <a:solidFill>
                <a:srgbClr val="C00000"/>
              </a:solidFill>
              <a:latin typeface="Marianne" panose="0200000000000000000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B201BE2E-277A-4325-8384-21539713880E}"/>
              </a:ext>
            </a:extLst>
          </p:cNvPr>
          <p:cNvGrpSpPr/>
          <p:nvPr/>
        </p:nvGrpSpPr>
        <p:grpSpPr>
          <a:xfrm>
            <a:off x="1968697" y="2128673"/>
            <a:ext cx="8748972" cy="3729000"/>
            <a:chOff x="3087440" y="3707904"/>
            <a:chExt cx="11665296" cy="4972000"/>
          </a:xfrm>
        </p:grpSpPr>
        <p:graphicFrame>
          <p:nvGraphicFramePr>
            <p:cNvPr id="12" name="Graphique 11">
              <a:extLst>
                <a:ext uri="{FF2B5EF4-FFF2-40B4-BE49-F238E27FC236}">
                  <a16:creationId xmlns:a16="http://schemas.microsoft.com/office/drawing/2014/main" id="{1CB421CB-79D2-4191-8D5C-61617009048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3087440" y="3707904"/>
            <a:ext cx="11665296" cy="4972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05A5B7-62FA-496D-BE52-4F54C9379A30}"/>
                </a:ext>
              </a:extLst>
            </p:cNvPr>
            <p:cNvSpPr/>
            <p:nvPr/>
          </p:nvSpPr>
          <p:spPr>
            <a:xfrm>
              <a:off x="3998132" y="4932040"/>
              <a:ext cx="9036744" cy="504056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</p:grpSp>
      <p:pic>
        <p:nvPicPr>
          <p:cNvPr id="13" name="Image 12">
            <a:extLst>
              <a:ext uri="{FF2B5EF4-FFF2-40B4-BE49-F238E27FC236}">
                <a16:creationId xmlns:a16="http://schemas.microsoft.com/office/drawing/2014/main" id="{A1ADFCB0-CF3E-416B-B655-DC3DDE51E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1069307" y="152829"/>
            <a:ext cx="871556" cy="553606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FA274691-6D0B-4C18-B9F1-7CE3788C0F25}"/>
              </a:ext>
            </a:extLst>
          </p:cNvPr>
          <p:cNvSpPr txBox="1"/>
          <p:nvPr/>
        </p:nvSpPr>
        <p:spPr bwMode="auto">
          <a:xfrm>
            <a:off x="2103882" y="1548454"/>
            <a:ext cx="8605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Marianne" panose="02000000000000000000"/>
              </a:rPr>
              <a:t>Nombre de feuilles de route proposant au moins une action d’accompagnent des publics</a:t>
            </a:r>
            <a:endParaRPr lang="en-US" b="1" dirty="0">
              <a:latin typeface="Marianne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09834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C98A17-4A4E-4EEE-84D0-AC3AE99E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2" y="504069"/>
            <a:ext cx="11287254" cy="692497"/>
          </a:xfrm>
        </p:spPr>
        <p:txBody>
          <a:bodyPr/>
          <a:lstStyle/>
          <a:p>
            <a: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  <a:t>Répartition territoriale des typologies actions</a:t>
            </a:r>
            <a:b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</a:br>
            <a:endParaRPr lang="fr-FR" sz="2100" dirty="0">
              <a:solidFill>
                <a:srgbClr val="0C008B"/>
              </a:solidFill>
              <a:latin typeface="Marianne" panose="02000000000000000000" pitchFamily="50" charset="0"/>
            </a:endParaRPr>
          </a:p>
        </p:txBody>
      </p:sp>
      <p:grpSp>
        <p:nvGrpSpPr>
          <p:cNvPr id="3" name="Google Shape;92;p1">
            <a:extLst>
              <a:ext uri="{FF2B5EF4-FFF2-40B4-BE49-F238E27FC236}">
                <a16:creationId xmlns:a16="http://schemas.microsoft.com/office/drawing/2014/main" id="{A621FAA9-6936-402A-8AF0-8B2C56AE7A69}"/>
              </a:ext>
            </a:extLst>
          </p:cNvPr>
          <p:cNvGrpSpPr/>
          <p:nvPr/>
        </p:nvGrpSpPr>
        <p:grpSpPr bwMode="auto">
          <a:xfrm>
            <a:off x="425371" y="134634"/>
            <a:ext cx="773156" cy="817867"/>
            <a:chOff x="845064" y="548305"/>
            <a:chExt cx="1302672" cy="1378004"/>
          </a:xfrm>
        </p:grpSpPr>
        <p:sp>
          <p:nvSpPr>
            <p:cNvPr id="4" name="Google Shape;93;p1">
              <a:extLst>
                <a:ext uri="{FF2B5EF4-FFF2-40B4-BE49-F238E27FC236}">
                  <a16:creationId xmlns:a16="http://schemas.microsoft.com/office/drawing/2014/main" id="{58115936-2844-4349-A82B-674D5DA3D272}"/>
                </a:ext>
              </a:extLst>
            </p:cNvPr>
            <p:cNvSpPr/>
            <p:nvPr/>
          </p:nvSpPr>
          <p:spPr bwMode="auto">
            <a:xfrm>
              <a:off x="925361" y="647420"/>
              <a:ext cx="1222375" cy="1278889"/>
            </a:xfrm>
            <a:custGeom>
              <a:avLst/>
              <a:gdLst/>
              <a:ahLst/>
              <a:cxnLst/>
              <a:rect l="l" t="t" r="r" b="b"/>
              <a:pathLst>
                <a:path w="1222375" h="1278889" extrusionOk="0">
                  <a:moveTo>
                    <a:pt x="1222260" y="0"/>
                  </a:moveTo>
                  <a:lnTo>
                    <a:pt x="468744" y="48869"/>
                  </a:lnTo>
                  <a:lnTo>
                    <a:pt x="420167" y="54396"/>
                  </a:lnTo>
                  <a:lnTo>
                    <a:pt x="373142" y="64440"/>
                  </a:lnTo>
                  <a:lnTo>
                    <a:pt x="327888" y="78768"/>
                  </a:lnTo>
                  <a:lnTo>
                    <a:pt x="284623" y="97147"/>
                  </a:lnTo>
                  <a:lnTo>
                    <a:pt x="243564" y="119345"/>
                  </a:lnTo>
                  <a:lnTo>
                    <a:pt x="204930" y="145128"/>
                  </a:lnTo>
                  <a:lnTo>
                    <a:pt x="168940" y="174264"/>
                  </a:lnTo>
                  <a:lnTo>
                    <a:pt x="135812" y="206521"/>
                  </a:lnTo>
                  <a:lnTo>
                    <a:pt x="105763" y="241664"/>
                  </a:lnTo>
                  <a:lnTo>
                    <a:pt x="79013" y="279462"/>
                  </a:lnTo>
                  <a:lnTo>
                    <a:pt x="55780" y="319682"/>
                  </a:lnTo>
                  <a:lnTo>
                    <a:pt x="36281" y="362090"/>
                  </a:lnTo>
                  <a:lnTo>
                    <a:pt x="20735" y="406455"/>
                  </a:lnTo>
                  <a:lnTo>
                    <a:pt x="9361" y="452543"/>
                  </a:lnTo>
                  <a:lnTo>
                    <a:pt x="2376" y="500121"/>
                  </a:lnTo>
                  <a:lnTo>
                    <a:pt x="0" y="548957"/>
                  </a:lnTo>
                  <a:lnTo>
                    <a:pt x="0" y="1278775"/>
                  </a:lnTo>
                  <a:lnTo>
                    <a:pt x="724814" y="1278775"/>
                  </a:lnTo>
                  <a:lnTo>
                    <a:pt x="724814" y="758558"/>
                  </a:lnTo>
                  <a:lnTo>
                    <a:pt x="1222260" y="726313"/>
                  </a:lnTo>
                  <a:lnTo>
                    <a:pt x="1222260" y="0"/>
                  </a:lnTo>
                  <a:close/>
                </a:path>
              </a:pathLst>
            </a:custGeom>
            <a:solidFill>
              <a:srgbClr val="0C008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5" name="Google Shape;94;p1">
              <a:extLst>
                <a:ext uri="{FF2B5EF4-FFF2-40B4-BE49-F238E27FC236}">
                  <a16:creationId xmlns:a16="http://schemas.microsoft.com/office/drawing/2014/main" id="{1BD3C758-2437-4574-B9FE-76F372C96383}"/>
                </a:ext>
              </a:extLst>
            </p:cNvPr>
            <p:cNvSpPr/>
            <p:nvPr/>
          </p:nvSpPr>
          <p:spPr bwMode="auto">
            <a:xfrm>
              <a:off x="845064" y="548305"/>
              <a:ext cx="729615" cy="763269"/>
            </a:xfrm>
            <a:custGeom>
              <a:avLst/>
              <a:gdLst/>
              <a:ahLst/>
              <a:cxnLst/>
              <a:rect l="l" t="t" r="r" b="b"/>
              <a:pathLst>
                <a:path w="729615" h="763269" extrusionOk="0">
                  <a:moveTo>
                    <a:pt x="729068" y="0"/>
                  </a:moveTo>
                  <a:lnTo>
                    <a:pt x="279603" y="29146"/>
                  </a:lnTo>
                  <a:lnTo>
                    <a:pt x="233676" y="35725"/>
                  </a:lnTo>
                  <a:lnTo>
                    <a:pt x="190320" y="48988"/>
                  </a:lnTo>
                  <a:lnTo>
                    <a:pt x="150068" y="68365"/>
                  </a:lnTo>
                  <a:lnTo>
                    <a:pt x="113453" y="93289"/>
                  </a:lnTo>
                  <a:lnTo>
                    <a:pt x="81008" y="123190"/>
                  </a:lnTo>
                  <a:lnTo>
                    <a:pt x="53267" y="157499"/>
                  </a:lnTo>
                  <a:lnTo>
                    <a:pt x="30762" y="195650"/>
                  </a:lnTo>
                  <a:lnTo>
                    <a:pt x="14027" y="237072"/>
                  </a:lnTo>
                  <a:lnTo>
                    <a:pt x="3595" y="281197"/>
                  </a:lnTo>
                  <a:lnTo>
                    <a:pt x="0" y="327456"/>
                  </a:lnTo>
                  <a:lnTo>
                    <a:pt x="0" y="762787"/>
                  </a:lnTo>
                  <a:lnTo>
                    <a:pt x="432346" y="762787"/>
                  </a:lnTo>
                  <a:lnTo>
                    <a:pt x="432346" y="452488"/>
                  </a:lnTo>
                  <a:lnTo>
                    <a:pt x="729068" y="433247"/>
                  </a:lnTo>
                  <a:lnTo>
                    <a:pt x="729068" y="0"/>
                  </a:lnTo>
                  <a:close/>
                </a:path>
              </a:pathLst>
            </a:custGeom>
            <a:solidFill>
              <a:srgbClr val="615FE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3D96D7FF-F912-45AB-9CD4-991B3034F288}"/>
              </a:ext>
            </a:extLst>
          </p:cNvPr>
          <p:cNvSpPr/>
          <p:nvPr/>
        </p:nvSpPr>
        <p:spPr>
          <a:xfrm>
            <a:off x="282278" y="5798789"/>
            <a:ext cx="466557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500" b="1" dirty="0">
                <a:solidFill>
                  <a:srgbClr val="0C008B"/>
                </a:solidFill>
                <a:latin typeface="Marianne" panose="02000000000000000000" pitchFamily="50" charset="0"/>
              </a:rPr>
              <a:t>COORDONNER </a:t>
            </a:r>
            <a:r>
              <a:rPr lang="fr-FR" sz="1500" dirty="0">
                <a:solidFill>
                  <a:srgbClr val="0C008B"/>
                </a:solidFill>
                <a:latin typeface="Marianne" panose="02000000000000000000" pitchFamily="50" charset="0"/>
              </a:rPr>
              <a:t>LES ACTIONS DE MÉDIATION NUMÉRIQUE</a:t>
            </a:r>
            <a:endParaRPr lang="en-US" sz="15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F883F2-05A2-451C-BCBA-E9154743021F}"/>
              </a:ext>
            </a:extLst>
          </p:cNvPr>
          <p:cNvSpPr/>
          <p:nvPr/>
        </p:nvSpPr>
        <p:spPr>
          <a:xfrm>
            <a:off x="5271102" y="5802398"/>
            <a:ext cx="45738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500" b="1" dirty="0">
                <a:solidFill>
                  <a:srgbClr val="0C008B"/>
                </a:solidFill>
                <a:latin typeface="Marianne" panose="02000000000000000000" pitchFamily="50" charset="0"/>
              </a:rPr>
              <a:t>SENSIBILISER ET FORMER </a:t>
            </a:r>
            <a:r>
              <a:rPr lang="fr-FR" sz="1500" dirty="0">
                <a:solidFill>
                  <a:srgbClr val="0C008B"/>
                </a:solidFill>
                <a:latin typeface="Marianne" panose="02000000000000000000" pitchFamily="50" charset="0"/>
              </a:rPr>
              <a:t>LES PROFESSIONNELS ET ELUS</a:t>
            </a:r>
            <a:endParaRPr lang="en-US" sz="15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CDEFC86-E7B1-4479-BB19-1AC1AD035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393" y="1808821"/>
            <a:ext cx="4016087" cy="377958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41F6A410-61A4-4635-85B8-361CF7DB9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1102" y="1796475"/>
            <a:ext cx="4048275" cy="377958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CFEC99FB-314F-4AA8-9B27-C9D38DA212F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5137" b="16922"/>
          <a:stretch/>
        </p:blipFill>
        <p:spPr>
          <a:xfrm flipV="1">
            <a:off x="9343477" y="2941824"/>
            <a:ext cx="443858" cy="39947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045544B-8D1A-43F1-BE9D-676144208F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33061" y="3553908"/>
            <a:ext cx="443858" cy="39947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F670642B-EC29-458D-A7D7-B30B5CE9317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24210"/>
          <a:stretch/>
        </p:blipFill>
        <p:spPr>
          <a:xfrm>
            <a:off x="9343477" y="4163580"/>
            <a:ext cx="443858" cy="399475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35164B9-A34D-452B-A8B1-8930F94E0B30}"/>
              </a:ext>
            </a:extLst>
          </p:cNvPr>
          <p:cNvSpPr txBox="1"/>
          <p:nvPr/>
        </p:nvSpPr>
        <p:spPr>
          <a:xfrm>
            <a:off x="9941951" y="4109401"/>
            <a:ext cx="16741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Marianne" panose="02000000000000000000"/>
              </a:rPr>
              <a:t>Pas de feuille de route communiquée</a:t>
            </a:r>
            <a:endParaRPr lang="en-US" sz="1350" b="1" dirty="0">
              <a:latin typeface="Marianne" panose="0200000000000000000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43C9FDC-8981-4A14-87FD-8A3512863DE8}"/>
              </a:ext>
            </a:extLst>
          </p:cNvPr>
          <p:cNvSpPr txBox="1"/>
          <p:nvPr/>
        </p:nvSpPr>
        <p:spPr>
          <a:xfrm>
            <a:off x="9941951" y="3525614"/>
            <a:ext cx="24862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Marianne" panose="02000000000000000000"/>
              </a:rPr>
              <a:t>Au moins 1 action relative</a:t>
            </a:r>
          </a:p>
          <a:p>
            <a:r>
              <a:rPr lang="fr-FR" sz="1350" b="1" dirty="0">
                <a:latin typeface="Marianne" panose="02000000000000000000"/>
              </a:rPr>
              <a:t>à la thématique</a:t>
            </a:r>
            <a:endParaRPr lang="en-US" sz="1350" b="1" dirty="0">
              <a:latin typeface="Marianne" panose="0200000000000000000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2D29A20-8795-40BB-8DC7-1B38B2FE550D}"/>
              </a:ext>
            </a:extLst>
          </p:cNvPr>
          <p:cNvSpPr txBox="1"/>
          <p:nvPr/>
        </p:nvSpPr>
        <p:spPr>
          <a:xfrm>
            <a:off x="9941951" y="2798201"/>
            <a:ext cx="248622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Marianne" panose="02000000000000000000"/>
              </a:rPr>
              <a:t>Pas d’action relative à la</a:t>
            </a:r>
          </a:p>
          <a:p>
            <a:r>
              <a:rPr lang="fr-FR" sz="1350" b="1" dirty="0">
                <a:latin typeface="Marianne" panose="02000000000000000000"/>
              </a:rPr>
              <a:t> thématique au sein de</a:t>
            </a:r>
          </a:p>
          <a:p>
            <a:r>
              <a:rPr lang="fr-FR" sz="1350" b="1" dirty="0">
                <a:latin typeface="Marianne" panose="02000000000000000000"/>
              </a:rPr>
              <a:t> la feuille de route</a:t>
            </a:r>
            <a:endParaRPr lang="en-US" sz="1350" b="1" dirty="0">
              <a:latin typeface="Marianne" panose="0200000000000000000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C962290A-CCD6-4E63-B3BD-F8BE2F544B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11069307" y="152829"/>
            <a:ext cx="871556" cy="55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6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C98A17-4A4E-4EEE-84D0-AC3AE99E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2" y="504069"/>
            <a:ext cx="11287254" cy="692497"/>
          </a:xfrm>
        </p:spPr>
        <p:txBody>
          <a:bodyPr/>
          <a:lstStyle/>
          <a:p>
            <a: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  <a:t>Répartition territoriale des typologies actions</a:t>
            </a:r>
            <a:br>
              <a:rPr lang="fr-FR" sz="2400" dirty="0">
                <a:solidFill>
                  <a:srgbClr val="0C008B"/>
                </a:solidFill>
                <a:latin typeface="Marianne" panose="02000000000000000000" pitchFamily="50" charset="0"/>
              </a:rPr>
            </a:br>
            <a:endParaRPr lang="fr-FR" sz="2100" dirty="0">
              <a:solidFill>
                <a:srgbClr val="0C008B"/>
              </a:solidFill>
              <a:latin typeface="Marianne" panose="02000000000000000000" pitchFamily="50" charset="0"/>
            </a:endParaRPr>
          </a:p>
        </p:txBody>
      </p:sp>
      <p:grpSp>
        <p:nvGrpSpPr>
          <p:cNvPr id="3" name="Google Shape;92;p1">
            <a:extLst>
              <a:ext uri="{FF2B5EF4-FFF2-40B4-BE49-F238E27FC236}">
                <a16:creationId xmlns:a16="http://schemas.microsoft.com/office/drawing/2014/main" id="{A621FAA9-6936-402A-8AF0-8B2C56AE7A69}"/>
              </a:ext>
            </a:extLst>
          </p:cNvPr>
          <p:cNvGrpSpPr/>
          <p:nvPr/>
        </p:nvGrpSpPr>
        <p:grpSpPr bwMode="auto">
          <a:xfrm>
            <a:off x="425371" y="134634"/>
            <a:ext cx="773156" cy="817867"/>
            <a:chOff x="845064" y="548305"/>
            <a:chExt cx="1302672" cy="1378004"/>
          </a:xfrm>
        </p:grpSpPr>
        <p:sp>
          <p:nvSpPr>
            <p:cNvPr id="4" name="Google Shape;93;p1">
              <a:extLst>
                <a:ext uri="{FF2B5EF4-FFF2-40B4-BE49-F238E27FC236}">
                  <a16:creationId xmlns:a16="http://schemas.microsoft.com/office/drawing/2014/main" id="{58115936-2844-4349-A82B-674D5DA3D272}"/>
                </a:ext>
              </a:extLst>
            </p:cNvPr>
            <p:cNvSpPr/>
            <p:nvPr/>
          </p:nvSpPr>
          <p:spPr bwMode="auto">
            <a:xfrm>
              <a:off x="925361" y="647420"/>
              <a:ext cx="1222375" cy="1278889"/>
            </a:xfrm>
            <a:custGeom>
              <a:avLst/>
              <a:gdLst/>
              <a:ahLst/>
              <a:cxnLst/>
              <a:rect l="l" t="t" r="r" b="b"/>
              <a:pathLst>
                <a:path w="1222375" h="1278889" extrusionOk="0">
                  <a:moveTo>
                    <a:pt x="1222260" y="0"/>
                  </a:moveTo>
                  <a:lnTo>
                    <a:pt x="468744" y="48869"/>
                  </a:lnTo>
                  <a:lnTo>
                    <a:pt x="420167" y="54396"/>
                  </a:lnTo>
                  <a:lnTo>
                    <a:pt x="373142" y="64440"/>
                  </a:lnTo>
                  <a:lnTo>
                    <a:pt x="327888" y="78768"/>
                  </a:lnTo>
                  <a:lnTo>
                    <a:pt x="284623" y="97147"/>
                  </a:lnTo>
                  <a:lnTo>
                    <a:pt x="243564" y="119345"/>
                  </a:lnTo>
                  <a:lnTo>
                    <a:pt x="204930" y="145128"/>
                  </a:lnTo>
                  <a:lnTo>
                    <a:pt x="168940" y="174264"/>
                  </a:lnTo>
                  <a:lnTo>
                    <a:pt x="135812" y="206521"/>
                  </a:lnTo>
                  <a:lnTo>
                    <a:pt x="105763" y="241664"/>
                  </a:lnTo>
                  <a:lnTo>
                    <a:pt x="79013" y="279462"/>
                  </a:lnTo>
                  <a:lnTo>
                    <a:pt x="55780" y="319682"/>
                  </a:lnTo>
                  <a:lnTo>
                    <a:pt x="36281" y="362090"/>
                  </a:lnTo>
                  <a:lnTo>
                    <a:pt x="20735" y="406455"/>
                  </a:lnTo>
                  <a:lnTo>
                    <a:pt x="9361" y="452543"/>
                  </a:lnTo>
                  <a:lnTo>
                    <a:pt x="2376" y="500121"/>
                  </a:lnTo>
                  <a:lnTo>
                    <a:pt x="0" y="548957"/>
                  </a:lnTo>
                  <a:lnTo>
                    <a:pt x="0" y="1278775"/>
                  </a:lnTo>
                  <a:lnTo>
                    <a:pt x="724814" y="1278775"/>
                  </a:lnTo>
                  <a:lnTo>
                    <a:pt x="724814" y="758558"/>
                  </a:lnTo>
                  <a:lnTo>
                    <a:pt x="1222260" y="726313"/>
                  </a:lnTo>
                  <a:lnTo>
                    <a:pt x="1222260" y="0"/>
                  </a:lnTo>
                  <a:close/>
                </a:path>
              </a:pathLst>
            </a:custGeom>
            <a:solidFill>
              <a:srgbClr val="0C008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5" name="Google Shape;94;p1">
              <a:extLst>
                <a:ext uri="{FF2B5EF4-FFF2-40B4-BE49-F238E27FC236}">
                  <a16:creationId xmlns:a16="http://schemas.microsoft.com/office/drawing/2014/main" id="{1BD3C758-2437-4574-B9FE-76F372C96383}"/>
                </a:ext>
              </a:extLst>
            </p:cNvPr>
            <p:cNvSpPr/>
            <p:nvPr/>
          </p:nvSpPr>
          <p:spPr bwMode="auto">
            <a:xfrm>
              <a:off x="845064" y="548305"/>
              <a:ext cx="729615" cy="763269"/>
            </a:xfrm>
            <a:custGeom>
              <a:avLst/>
              <a:gdLst/>
              <a:ahLst/>
              <a:cxnLst/>
              <a:rect l="l" t="t" r="r" b="b"/>
              <a:pathLst>
                <a:path w="729615" h="763269" extrusionOk="0">
                  <a:moveTo>
                    <a:pt x="729068" y="0"/>
                  </a:moveTo>
                  <a:lnTo>
                    <a:pt x="279603" y="29146"/>
                  </a:lnTo>
                  <a:lnTo>
                    <a:pt x="233676" y="35725"/>
                  </a:lnTo>
                  <a:lnTo>
                    <a:pt x="190320" y="48988"/>
                  </a:lnTo>
                  <a:lnTo>
                    <a:pt x="150068" y="68365"/>
                  </a:lnTo>
                  <a:lnTo>
                    <a:pt x="113453" y="93289"/>
                  </a:lnTo>
                  <a:lnTo>
                    <a:pt x="81008" y="123190"/>
                  </a:lnTo>
                  <a:lnTo>
                    <a:pt x="53267" y="157499"/>
                  </a:lnTo>
                  <a:lnTo>
                    <a:pt x="30762" y="195650"/>
                  </a:lnTo>
                  <a:lnTo>
                    <a:pt x="14027" y="237072"/>
                  </a:lnTo>
                  <a:lnTo>
                    <a:pt x="3595" y="281197"/>
                  </a:lnTo>
                  <a:lnTo>
                    <a:pt x="0" y="327456"/>
                  </a:lnTo>
                  <a:lnTo>
                    <a:pt x="0" y="762787"/>
                  </a:lnTo>
                  <a:lnTo>
                    <a:pt x="432346" y="762787"/>
                  </a:lnTo>
                  <a:lnTo>
                    <a:pt x="432346" y="452488"/>
                  </a:lnTo>
                  <a:lnTo>
                    <a:pt x="729068" y="433247"/>
                  </a:lnTo>
                  <a:lnTo>
                    <a:pt x="729068" y="0"/>
                  </a:lnTo>
                  <a:close/>
                </a:path>
              </a:pathLst>
            </a:custGeom>
            <a:solidFill>
              <a:srgbClr val="615FE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defTabSz="685800">
                <a:buClr>
                  <a:srgbClr val="000000"/>
                </a:buClr>
                <a:buSzPts val="1800"/>
                <a:defRPr/>
              </a:pPr>
              <a:endParaRPr sz="1350" kern="0">
                <a:solidFill>
                  <a:srgbClr val="000000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3D96D7FF-F912-45AB-9CD4-991B3034F288}"/>
              </a:ext>
            </a:extLst>
          </p:cNvPr>
          <p:cNvSpPr/>
          <p:nvPr/>
        </p:nvSpPr>
        <p:spPr>
          <a:xfrm>
            <a:off x="724404" y="5904932"/>
            <a:ext cx="3241015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500" b="1" dirty="0">
                <a:solidFill>
                  <a:srgbClr val="0C008B"/>
                </a:solidFill>
                <a:latin typeface="Marianne" panose="02000000000000000000" pitchFamily="50" charset="0"/>
              </a:rPr>
              <a:t>FINANCER</a:t>
            </a:r>
            <a:r>
              <a:rPr lang="fr-FR" sz="1500" dirty="0">
                <a:solidFill>
                  <a:srgbClr val="0C008B"/>
                </a:solidFill>
                <a:latin typeface="Marianne" panose="02000000000000000000" pitchFamily="50" charset="0"/>
              </a:rPr>
              <a:t> LA MÉDIATION NUMÉRIQUE</a:t>
            </a:r>
            <a:endParaRPr lang="en-US" sz="15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F883F2-05A2-451C-BCBA-E9154743021F}"/>
              </a:ext>
            </a:extLst>
          </p:cNvPr>
          <p:cNvSpPr/>
          <p:nvPr/>
        </p:nvSpPr>
        <p:spPr>
          <a:xfrm>
            <a:off x="5079177" y="5913276"/>
            <a:ext cx="444948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500" dirty="0">
                <a:solidFill>
                  <a:srgbClr val="0C008B"/>
                </a:solidFill>
                <a:latin typeface="Marianne" panose="02000000000000000000" pitchFamily="50" charset="0"/>
              </a:rPr>
              <a:t>ACTIONS RELATIVES AUX </a:t>
            </a:r>
            <a:r>
              <a:rPr lang="fr-FR" sz="1500" b="1" dirty="0">
                <a:solidFill>
                  <a:srgbClr val="0C008B"/>
                </a:solidFill>
                <a:latin typeface="Marianne" panose="02000000000000000000" pitchFamily="50" charset="0"/>
              </a:rPr>
              <a:t>EQUIPEMENTS</a:t>
            </a:r>
            <a:r>
              <a:rPr lang="fr-FR" sz="1500" dirty="0">
                <a:solidFill>
                  <a:srgbClr val="0C008B"/>
                </a:solidFill>
                <a:latin typeface="Marianne" panose="02000000000000000000" pitchFamily="50" charset="0"/>
              </a:rPr>
              <a:t> NUMÉRIQUES</a:t>
            </a:r>
            <a:endParaRPr lang="en-US" sz="15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6CD3E21-D8B4-4240-AD54-1B057B8EA0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95"/>
          <a:stretch/>
        </p:blipFill>
        <p:spPr>
          <a:xfrm>
            <a:off x="5069886" y="1564251"/>
            <a:ext cx="4300759" cy="4062621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3A34DBD5-50C5-46A5-A66A-6D34A2B44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22" y="1564251"/>
            <a:ext cx="4271404" cy="39791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6177B0E-78C5-4E36-980F-E3ED42780B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1069307" y="152829"/>
            <a:ext cx="871556" cy="55360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D3091A89-5CD4-4795-850D-C544FE26FEA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45137" b="16922"/>
          <a:stretch/>
        </p:blipFill>
        <p:spPr>
          <a:xfrm flipV="1">
            <a:off x="9343477" y="2941824"/>
            <a:ext cx="443858" cy="39947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30FD65B1-C2FC-4EE7-9B08-B54CC7F8B4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33061" y="3553908"/>
            <a:ext cx="443858" cy="39947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298898-EFF2-4046-B132-6464B4F309E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24210"/>
          <a:stretch/>
        </p:blipFill>
        <p:spPr>
          <a:xfrm>
            <a:off x="9343477" y="4163580"/>
            <a:ext cx="443858" cy="399475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BD9F3CD3-81F1-4424-A2BA-1DCBDF946277}"/>
              </a:ext>
            </a:extLst>
          </p:cNvPr>
          <p:cNvSpPr txBox="1"/>
          <p:nvPr/>
        </p:nvSpPr>
        <p:spPr>
          <a:xfrm>
            <a:off x="9941951" y="4109401"/>
            <a:ext cx="16741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Marianne" panose="02000000000000000000"/>
              </a:rPr>
              <a:t>Pas de feuille de route communiquée</a:t>
            </a:r>
            <a:endParaRPr lang="en-US" sz="1350" b="1" dirty="0">
              <a:latin typeface="Marianne" panose="0200000000000000000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FDC445B-2010-4950-9CF6-44C5FE70FA63}"/>
              </a:ext>
            </a:extLst>
          </p:cNvPr>
          <p:cNvSpPr txBox="1"/>
          <p:nvPr/>
        </p:nvSpPr>
        <p:spPr>
          <a:xfrm>
            <a:off x="9941951" y="3525614"/>
            <a:ext cx="248622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Marianne" panose="02000000000000000000"/>
              </a:rPr>
              <a:t>Au moins 1 action relative</a:t>
            </a:r>
          </a:p>
          <a:p>
            <a:r>
              <a:rPr lang="fr-FR" sz="1350" b="1" dirty="0">
                <a:latin typeface="Marianne" panose="02000000000000000000"/>
              </a:rPr>
              <a:t>à la thématique</a:t>
            </a:r>
            <a:endParaRPr lang="en-US" sz="1350" b="1" dirty="0">
              <a:latin typeface="Marianne" panose="0200000000000000000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EAF97F9-C5D5-45CC-92F3-AE101EA3CE99}"/>
              </a:ext>
            </a:extLst>
          </p:cNvPr>
          <p:cNvSpPr txBox="1"/>
          <p:nvPr/>
        </p:nvSpPr>
        <p:spPr>
          <a:xfrm>
            <a:off x="9941951" y="2798201"/>
            <a:ext cx="248622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b="1" dirty="0">
                <a:latin typeface="Marianne" panose="02000000000000000000"/>
              </a:rPr>
              <a:t>Pas d’action relative à la</a:t>
            </a:r>
          </a:p>
          <a:p>
            <a:r>
              <a:rPr lang="fr-FR" sz="1350" b="1" dirty="0">
                <a:latin typeface="Marianne" panose="02000000000000000000"/>
              </a:rPr>
              <a:t> thématique au sein de</a:t>
            </a:r>
          </a:p>
          <a:p>
            <a:r>
              <a:rPr lang="fr-FR" sz="1350" b="1" dirty="0">
                <a:latin typeface="Marianne" panose="02000000000000000000"/>
              </a:rPr>
              <a:t> la feuille de route</a:t>
            </a:r>
            <a:endParaRPr lang="en-US" sz="1350" b="1" dirty="0">
              <a:latin typeface="Marianne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3259489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323</Words>
  <Application>Microsoft Office PowerPoint</Application>
  <PresentationFormat>Grand écran</PresentationFormat>
  <Paragraphs>50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Marianne</vt:lpstr>
      <vt:lpstr>Marianne Medium</vt:lpstr>
      <vt:lpstr>Thème Office</vt:lpstr>
      <vt:lpstr>Présentation PowerPoint</vt:lpstr>
      <vt:lpstr>Présentation PowerPoint</vt:lpstr>
      <vt:lpstr>Typologie d’actions relevées au sein des 84 feuilles de routes   </vt:lpstr>
      <vt:lpstr>Focus -  Actions relatives à l'accompagnement des publics </vt:lpstr>
      <vt:lpstr>Répartition territoriale des typologies actions </vt:lpstr>
      <vt:lpstr>Répartition territoriale des typologies actions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HERRIOT Julia</dc:creator>
  <cp:lastModifiedBy>JOUAN Marine</cp:lastModifiedBy>
  <cp:revision>11</cp:revision>
  <dcterms:created xsi:type="dcterms:W3CDTF">2025-10-23T15:19:41Z</dcterms:created>
  <dcterms:modified xsi:type="dcterms:W3CDTF">2025-10-24T07:59:48Z</dcterms:modified>
</cp:coreProperties>
</file>